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2" r:id="rId3"/>
    <p:sldId id="333" r:id="rId4"/>
    <p:sldId id="328" r:id="rId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4A"/>
    <a:srgbClr val="003A39"/>
    <a:srgbClr val="008080"/>
    <a:srgbClr val="006A68"/>
    <a:srgbClr val="00C0BB"/>
    <a:srgbClr val="00A8A4"/>
    <a:srgbClr val="FFAFAF"/>
    <a:srgbClr val="65DCD9"/>
    <a:srgbClr val="33CCCC"/>
    <a:srgbClr val="1DFF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76664703985912E-5"/>
          <c:y val="0"/>
          <c:w val="0.78353808435542516"/>
          <c:h val="1"/>
        </c:manualLayout>
      </c:layout>
      <c:doughnutChart>
        <c:varyColors val="1"/>
        <c:ser>
          <c:idx val="0"/>
          <c:order val="0"/>
          <c:spPr>
            <a:ln>
              <a:solidFill>
                <a:srgbClr val="006A68"/>
              </a:solidFill>
            </a:ln>
          </c:spPr>
          <c:dPt>
            <c:idx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rgbClr val="006A68"/>
                </a:solidFill>
              </a:ln>
            </c:spPr>
          </c:dPt>
          <c:dPt>
            <c:idx val="3"/>
            <c:bubble3D val="0"/>
            <c:spPr>
              <a:solidFill>
                <a:srgbClr val="FFAFAF"/>
              </a:solidFill>
              <a:ln>
                <a:solidFill>
                  <a:srgbClr val="006A68"/>
                </a:solidFill>
              </a:ln>
            </c:spPr>
          </c:dPt>
          <c:dPt>
            <c:idx val="4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</c:dPt>
          <c:dPt>
            <c:idx val="5"/>
            <c:bubble3D val="0"/>
            <c:spPr>
              <a:solidFill>
                <a:srgbClr val="FFFF8F"/>
              </a:solidFill>
              <a:ln>
                <a:solidFill>
                  <a:srgbClr val="006A68"/>
                </a:solidFill>
              </a:ln>
            </c:spPr>
          </c:dPt>
          <c:dPt>
            <c:idx val="6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</c:dPt>
          <c:dPt>
            <c:idx val="7"/>
            <c:bubble3D val="0"/>
            <c:spPr>
              <a:solidFill>
                <a:srgbClr val="65DCD9"/>
              </a:solidFill>
              <a:ln>
                <a:solidFill>
                  <a:srgbClr val="006A68"/>
                </a:solidFill>
              </a:ln>
            </c:spPr>
          </c:dPt>
          <c:dPt>
            <c:idx val="8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rgbClr val="006A68"/>
                </a:solidFill>
              </a:ln>
            </c:spPr>
          </c:dPt>
          <c:cat>
            <c:strRef>
              <c:f>Sheet1!$A$2:$A$10</c:f>
              <c:strCache>
                <c:ptCount val="9"/>
                <c:pt idx="0">
                  <c:v>საცხოვრებელი ადგილის მდგომარეობა</c:v>
                </c:pt>
                <c:pt idx="1">
                  <c:v>საჭიროების ინდექსი</c:v>
                </c:pt>
                <c:pt idx="2">
                  <c:v>დემოგრაფიული მდგომარეობა</c:v>
                </c:pt>
                <c:pt idx="3">
                  <c:v>განათლება</c:v>
                </c:pt>
                <c:pt idx="4">
                  <c:v>შემოსავალი</c:v>
                </c:pt>
                <c:pt idx="5">
                  <c:v>კომუნალური ხარჯი</c:v>
                </c:pt>
                <c:pt idx="6">
                  <c:v>საცხოვრებელი ადგილი</c:v>
                </c:pt>
                <c:pt idx="7">
                  <c:v>მოძრავი ქონება</c:v>
                </c:pt>
                <c:pt idx="8">
                  <c:v>უძრავი ქონება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0694F2-006A-491C-BE22-96EE6511BCA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C49C3A-D5EC-4357-9E6B-B197E65B75D6}">
      <dgm:prSet phldrT="[Text]" custT="1"/>
      <dgm:spPr>
        <a:solidFill>
          <a:srgbClr val="004C4A"/>
        </a:solidFill>
      </dgm:spPr>
      <dgm:t>
        <a:bodyPr/>
        <a:lstStyle/>
        <a:p>
          <a:r>
            <a:rPr lang="ka-GE" sz="1600" dirty="0" smtClean="0"/>
            <a:t>მოქალაქე</a:t>
          </a:r>
          <a:endParaRPr lang="en-US" sz="1600" dirty="0"/>
        </a:p>
      </dgm:t>
    </dgm:pt>
    <dgm:pt modelId="{0B43E491-D4F6-4C7C-AFCE-03AF3C6F1A19}" type="parTrans" cxnId="{F5EA3CB0-472D-4921-9FDF-123EC47AAFCD}">
      <dgm:prSet/>
      <dgm:spPr/>
      <dgm:t>
        <a:bodyPr/>
        <a:lstStyle/>
        <a:p>
          <a:endParaRPr lang="en-US"/>
        </a:p>
      </dgm:t>
    </dgm:pt>
    <dgm:pt modelId="{DC90E11A-EC35-45F5-9DC6-36F1F36B5CED}" type="sibTrans" cxnId="{F5EA3CB0-472D-4921-9FDF-123EC47AAFCD}">
      <dgm:prSet/>
      <dgm:spPr/>
      <dgm:t>
        <a:bodyPr/>
        <a:lstStyle/>
        <a:p>
          <a:endParaRPr lang="en-US"/>
        </a:p>
      </dgm:t>
    </dgm:pt>
    <dgm:pt modelId="{FF657FB7-1B8F-4349-A780-DD86CACC04D9}">
      <dgm:prSet phldrT="[Text]" custT="1"/>
      <dgm:spPr>
        <a:solidFill>
          <a:srgbClr val="006A68"/>
        </a:solidFill>
      </dgm:spPr>
      <dgm:t>
        <a:bodyPr/>
        <a:lstStyle/>
        <a:p>
          <a:r>
            <a:rPr lang="ka-GE" sz="1600" dirty="0" smtClean="0"/>
            <a:t>რაიონული/</a:t>
          </a:r>
        </a:p>
        <a:p>
          <a:r>
            <a:rPr lang="ka-GE" sz="1600" dirty="0" smtClean="0"/>
            <a:t>სოციალური</a:t>
          </a:r>
        </a:p>
        <a:p>
          <a:r>
            <a:rPr lang="ka-GE" sz="1600" dirty="0" smtClean="0"/>
            <a:t>აგენტი</a:t>
          </a:r>
          <a:endParaRPr lang="en-US" sz="1600" dirty="0"/>
        </a:p>
      </dgm:t>
    </dgm:pt>
    <dgm:pt modelId="{EFF9B3CD-AA44-4062-9079-4961CA2E2F7A}" type="parTrans" cxnId="{C7CDA5DD-4E8C-40ED-A1E0-C5BFE5F5B533}">
      <dgm:prSet/>
      <dgm:spPr/>
      <dgm:t>
        <a:bodyPr/>
        <a:lstStyle/>
        <a:p>
          <a:endParaRPr lang="en-US"/>
        </a:p>
      </dgm:t>
    </dgm:pt>
    <dgm:pt modelId="{A1C5F95E-80A8-4CBF-82AD-0462D9E627BF}" type="sibTrans" cxnId="{C7CDA5DD-4E8C-40ED-A1E0-C5BFE5F5B533}">
      <dgm:prSet/>
      <dgm:spPr/>
      <dgm:t>
        <a:bodyPr/>
        <a:lstStyle/>
        <a:p>
          <a:endParaRPr lang="en-US"/>
        </a:p>
      </dgm:t>
    </dgm:pt>
    <dgm:pt modelId="{F13269BC-2983-4820-84DD-8F56EECC81D8}">
      <dgm:prSet phldrT="[Text]" custT="1"/>
      <dgm:spPr>
        <a:solidFill>
          <a:srgbClr val="00A8A4"/>
        </a:solidFill>
      </dgm:spPr>
      <dgm:t>
        <a:bodyPr/>
        <a:lstStyle/>
        <a:p>
          <a:r>
            <a:rPr lang="ka-GE" sz="1600" dirty="0" smtClean="0"/>
            <a:t>მოქალაქე</a:t>
          </a:r>
          <a:endParaRPr lang="en-US" sz="1600" dirty="0"/>
        </a:p>
      </dgm:t>
    </dgm:pt>
    <dgm:pt modelId="{71C3EA53-2F71-452C-BDA2-9ED460E51809}" type="parTrans" cxnId="{68B7FC8D-1661-419E-9760-D1AC296DE1B5}">
      <dgm:prSet/>
      <dgm:spPr/>
      <dgm:t>
        <a:bodyPr/>
        <a:lstStyle/>
        <a:p>
          <a:endParaRPr lang="en-US"/>
        </a:p>
      </dgm:t>
    </dgm:pt>
    <dgm:pt modelId="{AB4E47D2-0575-4F91-96A9-ADF20D716572}" type="sibTrans" cxnId="{68B7FC8D-1661-419E-9760-D1AC296DE1B5}">
      <dgm:prSet/>
      <dgm:spPr/>
      <dgm:t>
        <a:bodyPr/>
        <a:lstStyle/>
        <a:p>
          <a:endParaRPr lang="en-US"/>
        </a:p>
      </dgm:t>
    </dgm:pt>
    <dgm:pt modelId="{4AC299BD-208F-4C92-B556-052E78FA3087}">
      <dgm:prSet phldrT="[Text]" custT="1"/>
      <dgm:spPr>
        <a:solidFill>
          <a:srgbClr val="00C0BB"/>
        </a:solidFill>
      </dgm:spPr>
      <dgm:t>
        <a:bodyPr/>
        <a:lstStyle/>
        <a:p>
          <a:r>
            <a:rPr lang="ka-GE" sz="1500" b="0" dirty="0" smtClean="0"/>
            <a:t>ცენტრალური</a:t>
          </a:r>
          <a:endParaRPr lang="en-US" sz="1500" b="0" dirty="0"/>
        </a:p>
      </dgm:t>
    </dgm:pt>
    <dgm:pt modelId="{601D80BA-BFCD-40F7-A9C9-101252E4A340}" type="parTrans" cxnId="{323165A6-E0C3-48DD-9F5E-567B33315072}">
      <dgm:prSet/>
      <dgm:spPr/>
      <dgm:t>
        <a:bodyPr/>
        <a:lstStyle/>
        <a:p>
          <a:endParaRPr lang="en-US"/>
        </a:p>
      </dgm:t>
    </dgm:pt>
    <dgm:pt modelId="{6ABB1AFD-40DC-4276-9178-A850FDFD9257}" type="sibTrans" cxnId="{323165A6-E0C3-48DD-9F5E-567B33315072}">
      <dgm:prSet/>
      <dgm:spPr/>
      <dgm:t>
        <a:bodyPr/>
        <a:lstStyle/>
        <a:p>
          <a:endParaRPr lang="en-US"/>
        </a:p>
      </dgm:t>
    </dgm:pt>
    <dgm:pt modelId="{64CFC3AE-ACD5-4464-915C-45E35918EC2B}" type="pres">
      <dgm:prSet presAssocID="{080694F2-006A-491C-BE22-96EE6511BCA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B86177-6A56-4467-B66B-C70AAA6A31F5}" type="pres">
      <dgm:prSet presAssocID="{080694F2-006A-491C-BE22-96EE6511BCA0}" presName="dummyMaxCanvas" presStyleCnt="0">
        <dgm:presLayoutVars/>
      </dgm:prSet>
      <dgm:spPr/>
    </dgm:pt>
    <dgm:pt modelId="{1A89609E-078A-4148-896C-98C7C48ACB90}" type="pres">
      <dgm:prSet presAssocID="{080694F2-006A-491C-BE22-96EE6511BCA0}" presName="FourNodes_1" presStyleLbl="node1" presStyleIdx="0" presStyleCnt="4" custScaleY="91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23F9A-35E1-40BD-88BF-7AE3E8E21953}" type="pres">
      <dgm:prSet presAssocID="{080694F2-006A-491C-BE22-96EE6511BCA0}" presName="FourNodes_2" presStyleLbl="node1" presStyleIdx="1" presStyleCnt="4" custScaleY="109443" custLinFactNeighborX="178" custLinFactNeighborY="-8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4790E8-E367-48A4-8233-1547E893D90A}" type="pres">
      <dgm:prSet presAssocID="{080694F2-006A-491C-BE22-96EE6511BCA0}" presName="FourNodes_3" presStyleLbl="node1" presStyleIdx="2" presStyleCnt="4" custScaleY="89470" custLinFactNeighborX="-1876" custLinFactNeighborY="-94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6CE05B-DECF-40EE-91E2-351D5D56D190}" type="pres">
      <dgm:prSet presAssocID="{080694F2-006A-491C-BE22-96EE6511BCA0}" presName="FourNodes_4" presStyleLbl="node1" presStyleIdx="3" presStyleCnt="4" custScaleY="94488" custLinFactNeighborX="-376" custLinFactNeighborY="-25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EEC85-7952-4533-B178-CAC011E447B3}" type="pres">
      <dgm:prSet presAssocID="{080694F2-006A-491C-BE22-96EE6511BCA0}" presName="FourConn_1-2" presStyleLbl="fgAccFollowNode1" presStyleIdx="0" presStyleCnt="3" custLinFactNeighborX="-514" custLinFactNeighborY="-2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6AB588-BB3C-4269-9068-D31DCF5EFC0B}" type="pres">
      <dgm:prSet presAssocID="{080694F2-006A-491C-BE22-96EE6511BCA0}" presName="FourConn_2-3" presStyleLbl="fgAccFollowNode1" presStyleIdx="1" presStyleCnt="3" custScaleY="109218" custLinFactNeighborX="244" custLinFactNeighborY="-3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C9F1B-0262-4D9B-BD13-4576DF022759}" type="pres">
      <dgm:prSet presAssocID="{080694F2-006A-491C-BE22-96EE6511BCA0}" presName="FourConn_3-4" presStyleLbl="fgAccFollowNode1" presStyleIdx="2" presStyleCnt="3" custLinFactNeighborX="-969" custLinFactNeighborY="-132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602E3-0F97-4509-95F5-B97588373DC7}" type="pres">
      <dgm:prSet presAssocID="{080694F2-006A-491C-BE22-96EE6511BCA0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ECA1A6-3476-4898-A07F-05738AD6EA8F}" type="pres">
      <dgm:prSet presAssocID="{080694F2-006A-491C-BE22-96EE6511BCA0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C742E5-38DD-4DCD-83AC-123A8FA08867}" type="pres">
      <dgm:prSet presAssocID="{080694F2-006A-491C-BE22-96EE6511BCA0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5ABFB-58AF-48B6-825C-8A71C8BAC74B}" type="pres">
      <dgm:prSet presAssocID="{080694F2-006A-491C-BE22-96EE6511BCA0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EBDD9C-4275-4446-8A6D-B894737C9C00}" type="presOf" srcId="{FF657FB7-1B8F-4349-A780-DD86CACC04D9}" destId="{9D423F9A-35E1-40BD-88BF-7AE3E8E21953}" srcOrd="0" destOrd="0" presId="urn:microsoft.com/office/officeart/2005/8/layout/vProcess5"/>
    <dgm:cxn modelId="{32FF3891-EEE1-4FC6-80C8-DE0D702ED356}" type="presOf" srcId="{AB4E47D2-0575-4F91-96A9-ADF20D716572}" destId="{4F0C9F1B-0262-4D9B-BD13-4576DF022759}" srcOrd="0" destOrd="0" presId="urn:microsoft.com/office/officeart/2005/8/layout/vProcess5"/>
    <dgm:cxn modelId="{68B7FC8D-1661-419E-9760-D1AC296DE1B5}" srcId="{080694F2-006A-491C-BE22-96EE6511BCA0}" destId="{F13269BC-2983-4820-84DD-8F56EECC81D8}" srcOrd="2" destOrd="0" parTransId="{71C3EA53-2F71-452C-BDA2-9ED460E51809}" sibTransId="{AB4E47D2-0575-4F91-96A9-ADF20D716572}"/>
    <dgm:cxn modelId="{39857701-54AA-4A43-AD2E-A62E7278B21D}" type="presOf" srcId="{080694F2-006A-491C-BE22-96EE6511BCA0}" destId="{64CFC3AE-ACD5-4464-915C-45E35918EC2B}" srcOrd="0" destOrd="0" presId="urn:microsoft.com/office/officeart/2005/8/layout/vProcess5"/>
    <dgm:cxn modelId="{EB542124-26C2-47F3-99B1-EAF7CBF3DBE3}" type="presOf" srcId="{A1C5F95E-80A8-4CBF-82AD-0462D9E627BF}" destId="{266AB588-BB3C-4269-9068-D31DCF5EFC0B}" srcOrd="0" destOrd="0" presId="urn:microsoft.com/office/officeart/2005/8/layout/vProcess5"/>
    <dgm:cxn modelId="{323165A6-E0C3-48DD-9F5E-567B33315072}" srcId="{080694F2-006A-491C-BE22-96EE6511BCA0}" destId="{4AC299BD-208F-4C92-B556-052E78FA3087}" srcOrd="3" destOrd="0" parTransId="{601D80BA-BFCD-40F7-A9C9-101252E4A340}" sibTransId="{6ABB1AFD-40DC-4276-9178-A850FDFD9257}"/>
    <dgm:cxn modelId="{3301284A-ADBE-4B2F-A6BC-6A8944238B07}" type="presOf" srcId="{9CC49C3A-D5EC-4357-9E6B-B197E65B75D6}" destId="{1A89609E-078A-4148-896C-98C7C48ACB90}" srcOrd="0" destOrd="0" presId="urn:microsoft.com/office/officeart/2005/8/layout/vProcess5"/>
    <dgm:cxn modelId="{F5EA3CB0-472D-4921-9FDF-123EC47AAFCD}" srcId="{080694F2-006A-491C-BE22-96EE6511BCA0}" destId="{9CC49C3A-D5EC-4357-9E6B-B197E65B75D6}" srcOrd="0" destOrd="0" parTransId="{0B43E491-D4F6-4C7C-AFCE-03AF3C6F1A19}" sibTransId="{DC90E11A-EC35-45F5-9DC6-36F1F36B5CED}"/>
    <dgm:cxn modelId="{C7CDA5DD-4E8C-40ED-A1E0-C5BFE5F5B533}" srcId="{080694F2-006A-491C-BE22-96EE6511BCA0}" destId="{FF657FB7-1B8F-4349-A780-DD86CACC04D9}" srcOrd="1" destOrd="0" parTransId="{EFF9B3CD-AA44-4062-9079-4961CA2E2F7A}" sibTransId="{A1C5F95E-80A8-4CBF-82AD-0462D9E627BF}"/>
    <dgm:cxn modelId="{B50BE074-AEB5-4E0C-987C-6755C9A11262}" type="presOf" srcId="{4AC299BD-208F-4C92-B556-052E78FA3087}" destId="{616CE05B-DECF-40EE-91E2-351D5D56D190}" srcOrd="0" destOrd="0" presId="urn:microsoft.com/office/officeart/2005/8/layout/vProcess5"/>
    <dgm:cxn modelId="{284DF669-8D73-41A9-9700-B4F9B1DA9EDC}" type="presOf" srcId="{F13269BC-2983-4820-84DD-8F56EECC81D8}" destId="{72C742E5-38DD-4DCD-83AC-123A8FA08867}" srcOrd="1" destOrd="0" presId="urn:microsoft.com/office/officeart/2005/8/layout/vProcess5"/>
    <dgm:cxn modelId="{7AE3B5CB-EFC4-44AF-A159-F79E4C1CE53E}" type="presOf" srcId="{4AC299BD-208F-4C92-B556-052E78FA3087}" destId="{7B25ABFB-58AF-48B6-825C-8A71C8BAC74B}" srcOrd="1" destOrd="0" presId="urn:microsoft.com/office/officeart/2005/8/layout/vProcess5"/>
    <dgm:cxn modelId="{AAF02F60-F8D3-441D-8AF6-486C8E8F0C56}" type="presOf" srcId="{F13269BC-2983-4820-84DD-8F56EECC81D8}" destId="{E94790E8-E367-48A4-8233-1547E893D90A}" srcOrd="0" destOrd="0" presId="urn:microsoft.com/office/officeart/2005/8/layout/vProcess5"/>
    <dgm:cxn modelId="{5E4B3473-AC0B-4B7F-B90B-46431C9B158D}" type="presOf" srcId="{9CC49C3A-D5EC-4357-9E6B-B197E65B75D6}" destId="{972602E3-0F97-4509-95F5-B97588373DC7}" srcOrd="1" destOrd="0" presId="urn:microsoft.com/office/officeart/2005/8/layout/vProcess5"/>
    <dgm:cxn modelId="{449BD782-44A8-4799-9B12-328B42C5C364}" type="presOf" srcId="{FF657FB7-1B8F-4349-A780-DD86CACC04D9}" destId="{CDECA1A6-3476-4898-A07F-05738AD6EA8F}" srcOrd="1" destOrd="0" presId="urn:microsoft.com/office/officeart/2005/8/layout/vProcess5"/>
    <dgm:cxn modelId="{B3952503-4191-43FA-BABA-9E3AFC034F33}" type="presOf" srcId="{DC90E11A-EC35-45F5-9DC6-36F1F36B5CED}" destId="{94BEEC85-7952-4533-B178-CAC011E447B3}" srcOrd="0" destOrd="0" presId="urn:microsoft.com/office/officeart/2005/8/layout/vProcess5"/>
    <dgm:cxn modelId="{8382B675-3E7B-40D0-836B-5B1058EDCCBA}" type="presParOf" srcId="{64CFC3AE-ACD5-4464-915C-45E35918EC2B}" destId="{37B86177-6A56-4467-B66B-C70AAA6A31F5}" srcOrd="0" destOrd="0" presId="urn:microsoft.com/office/officeart/2005/8/layout/vProcess5"/>
    <dgm:cxn modelId="{A9351360-CB68-4D10-AC25-78AA99C4013B}" type="presParOf" srcId="{64CFC3AE-ACD5-4464-915C-45E35918EC2B}" destId="{1A89609E-078A-4148-896C-98C7C48ACB90}" srcOrd="1" destOrd="0" presId="urn:microsoft.com/office/officeart/2005/8/layout/vProcess5"/>
    <dgm:cxn modelId="{F638ABA3-0984-46B5-AA16-AB061A1662F2}" type="presParOf" srcId="{64CFC3AE-ACD5-4464-915C-45E35918EC2B}" destId="{9D423F9A-35E1-40BD-88BF-7AE3E8E21953}" srcOrd="2" destOrd="0" presId="urn:microsoft.com/office/officeart/2005/8/layout/vProcess5"/>
    <dgm:cxn modelId="{D9355742-1652-4230-B0D7-8405419A98F0}" type="presParOf" srcId="{64CFC3AE-ACD5-4464-915C-45E35918EC2B}" destId="{E94790E8-E367-48A4-8233-1547E893D90A}" srcOrd="3" destOrd="0" presId="urn:microsoft.com/office/officeart/2005/8/layout/vProcess5"/>
    <dgm:cxn modelId="{0B51F3BC-FD56-41CE-BCD3-D250E08BA997}" type="presParOf" srcId="{64CFC3AE-ACD5-4464-915C-45E35918EC2B}" destId="{616CE05B-DECF-40EE-91E2-351D5D56D190}" srcOrd="4" destOrd="0" presId="urn:microsoft.com/office/officeart/2005/8/layout/vProcess5"/>
    <dgm:cxn modelId="{A33A9D54-3F45-4AF1-B68C-27BC70D3A043}" type="presParOf" srcId="{64CFC3AE-ACD5-4464-915C-45E35918EC2B}" destId="{94BEEC85-7952-4533-B178-CAC011E447B3}" srcOrd="5" destOrd="0" presId="urn:microsoft.com/office/officeart/2005/8/layout/vProcess5"/>
    <dgm:cxn modelId="{20728311-2A7C-42EF-95A5-3E5A1CA3BAB4}" type="presParOf" srcId="{64CFC3AE-ACD5-4464-915C-45E35918EC2B}" destId="{266AB588-BB3C-4269-9068-D31DCF5EFC0B}" srcOrd="6" destOrd="0" presId="urn:microsoft.com/office/officeart/2005/8/layout/vProcess5"/>
    <dgm:cxn modelId="{F00F009C-27B4-45ED-A247-1F79D2D58ED8}" type="presParOf" srcId="{64CFC3AE-ACD5-4464-915C-45E35918EC2B}" destId="{4F0C9F1B-0262-4D9B-BD13-4576DF022759}" srcOrd="7" destOrd="0" presId="urn:microsoft.com/office/officeart/2005/8/layout/vProcess5"/>
    <dgm:cxn modelId="{1AD215B3-70FC-4251-BD16-D88EE93FA49B}" type="presParOf" srcId="{64CFC3AE-ACD5-4464-915C-45E35918EC2B}" destId="{972602E3-0F97-4509-95F5-B97588373DC7}" srcOrd="8" destOrd="0" presId="urn:microsoft.com/office/officeart/2005/8/layout/vProcess5"/>
    <dgm:cxn modelId="{65A9742B-E372-4727-BD0C-2A7098A02F05}" type="presParOf" srcId="{64CFC3AE-ACD5-4464-915C-45E35918EC2B}" destId="{CDECA1A6-3476-4898-A07F-05738AD6EA8F}" srcOrd="9" destOrd="0" presId="urn:microsoft.com/office/officeart/2005/8/layout/vProcess5"/>
    <dgm:cxn modelId="{2D094747-48ED-46F2-904D-67F715758583}" type="presParOf" srcId="{64CFC3AE-ACD5-4464-915C-45E35918EC2B}" destId="{72C742E5-38DD-4DCD-83AC-123A8FA08867}" srcOrd="10" destOrd="0" presId="urn:microsoft.com/office/officeart/2005/8/layout/vProcess5"/>
    <dgm:cxn modelId="{B2A02EC9-0392-4B13-9DB6-D3EAA2323421}" type="presParOf" srcId="{64CFC3AE-ACD5-4464-915C-45E35918EC2B}" destId="{7B25ABFB-58AF-48B6-825C-8A71C8BAC74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9609E-078A-4148-896C-98C7C48ACB90}">
      <dsp:nvSpPr>
        <dsp:cNvPr id="0" name=""/>
        <dsp:cNvSpPr/>
      </dsp:nvSpPr>
      <dsp:spPr>
        <a:xfrm>
          <a:off x="0" y="46196"/>
          <a:ext cx="2316480" cy="997267"/>
        </a:xfrm>
        <a:prstGeom prst="roundRect">
          <a:avLst>
            <a:gd name="adj" fmla="val 10000"/>
          </a:avLst>
        </a:prstGeom>
        <a:solidFill>
          <a:srgbClr val="004C4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მოქალაქე</a:t>
          </a:r>
          <a:endParaRPr lang="en-US" sz="1600" kern="1200" dirty="0"/>
        </a:p>
      </dsp:txBody>
      <dsp:txXfrm>
        <a:off x="29209" y="75405"/>
        <a:ext cx="1053987" cy="938849"/>
      </dsp:txXfrm>
    </dsp:sp>
    <dsp:sp modelId="{9D423F9A-35E1-40BD-88BF-7AE3E8E21953}">
      <dsp:nvSpPr>
        <dsp:cNvPr id="0" name=""/>
        <dsp:cNvSpPr/>
      </dsp:nvSpPr>
      <dsp:spPr>
        <a:xfrm>
          <a:off x="198128" y="1143002"/>
          <a:ext cx="2316480" cy="1192556"/>
        </a:xfrm>
        <a:prstGeom prst="roundRect">
          <a:avLst>
            <a:gd name="adj" fmla="val 10000"/>
          </a:avLst>
        </a:prstGeom>
        <a:solidFill>
          <a:srgbClr val="006A6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რაიონული/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სოციალური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აგენტი</a:t>
          </a:r>
          <a:endParaRPr lang="en-US" sz="1600" kern="1200" dirty="0"/>
        </a:p>
      </dsp:txBody>
      <dsp:txXfrm>
        <a:off x="233057" y="1177931"/>
        <a:ext cx="1344337" cy="1122698"/>
      </dsp:txXfrm>
    </dsp:sp>
    <dsp:sp modelId="{E94790E8-E367-48A4-8233-1547E893D90A}">
      <dsp:nvSpPr>
        <dsp:cNvPr id="0" name=""/>
        <dsp:cNvSpPr/>
      </dsp:nvSpPr>
      <dsp:spPr>
        <a:xfrm>
          <a:off x="341657" y="2530284"/>
          <a:ext cx="2316480" cy="974918"/>
        </a:xfrm>
        <a:prstGeom prst="roundRect">
          <a:avLst>
            <a:gd name="adj" fmla="val 10000"/>
          </a:avLst>
        </a:prstGeom>
        <a:solidFill>
          <a:srgbClr val="00A8A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მოქალაქე</a:t>
          </a:r>
          <a:endParaRPr lang="en-US" sz="1600" kern="1200" dirty="0"/>
        </a:p>
      </dsp:txBody>
      <dsp:txXfrm>
        <a:off x="370211" y="2558838"/>
        <a:ext cx="1359983" cy="917810"/>
      </dsp:txXfrm>
    </dsp:sp>
    <dsp:sp modelId="{616CE05B-DECF-40EE-91E2-351D5D56D190}">
      <dsp:nvSpPr>
        <dsp:cNvPr id="0" name=""/>
        <dsp:cNvSpPr/>
      </dsp:nvSpPr>
      <dsp:spPr>
        <a:xfrm>
          <a:off x="570410" y="3618602"/>
          <a:ext cx="2316480" cy="1029597"/>
        </a:xfrm>
        <a:prstGeom prst="roundRect">
          <a:avLst>
            <a:gd name="adj" fmla="val 10000"/>
          </a:avLst>
        </a:prstGeom>
        <a:solidFill>
          <a:srgbClr val="00C0B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0" kern="1200" dirty="0" smtClean="0"/>
            <a:t>ცენტრალური</a:t>
          </a:r>
          <a:endParaRPr lang="en-US" sz="1500" b="0" kern="1200" dirty="0"/>
        </a:p>
      </dsp:txBody>
      <dsp:txXfrm>
        <a:off x="600566" y="3648758"/>
        <a:ext cx="1353883" cy="969285"/>
      </dsp:txXfrm>
    </dsp:sp>
    <dsp:sp modelId="{94BEEC85-7952-4533-B178-CAC011E447B3}">
      <dsp:nvSpPr>
        <dsp:cNvPr id="0" name=""/>
        <dsp:cNvSpPr/>
      </dsp:nvSpPr>
      <dsp:spPr>
        <a:xfrm>
          <a:off x="1604560" y="816356"/>
          <a:ext cx="708279" cy="70827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1763923" y="816356"/>
        <a:ext cx="389553" cy="532980"/>
      </dsp:txXfrm>
    </dsp:sp>
    <dsp:sp modelId="{266AB588-BB3C-4269-9068-D31DCF5EFC0B}">
      <dsp:nvSpPr>
        <dsp:cNvPr id="0" name=""/>
        <dsp:cNvSpPr/>
      </dsp:nvSpPr>
      <dsp:spPr>
        <a:xfrm>
          <a:off x="1803934" y="2065684"/>
          <a:ext cx="708279" cy="77356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1963297" y="2065684"/>
        <a:ext cx="389553" cy="598269"/>
      </dsp:txXfrm>
    </dsp:sp>
    <dsp:sp modelId="{4F0C9F1B-0262-4D9B-BD13-4576DF022759}">
      <dsp:nvSpPr>
        <dsp:cNvPr id="0" name=""/>
        <dsp:cNvSpPr/>
      </dsp:nvSpPr>
      <dsp:spPr>
        <a:xfrm>
          <a:off x="1986452" y="3316307"/>
          <a:ext cx="708279" cy="70827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/>
        </a:p>
      </dsp:txBody>
      <dsp:txXfrm>
        <a:off x="2145815" y="3316307"/>
        <a:ext cx="389553" cy="532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0.23687</cdr:x>
      <cdr:y>0.07605</cdr:y>
    </cdr:from>
    <cdr:to>
      <cdr:x>0.39682</cdr:x>
      <cdr:y>0.24335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44007" y="381000"/>
          <a:ext cx="1447801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საცხოვრებელი ადგილის მდგომარეობა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0.39823</cdr:x>
      <cdr:y>0.09126</cdr:y>
    </cdr:from>
    <cdr:to>
      <cdr:x>0.53982</cdr:x>
      <cdr:y>0.24335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04539" y="457200"/>
          <a:ext cx="1281587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საჭიროების ინდექსი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0.48943</cdr:x>
      <cdr:y>0.27377</cdr:y>
    </cdr:from>
    <cdr:to>
      <cdr:x>0.64938</cdr:x>
      <cdr:y>0.4376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30007" y="1371600"/>
          <a:ext cx="1447799" cy="8208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300" b="1" dirty="0">
              <a:solidFill>
                <a:srgbClr val="004C4A"/>
              </a:solidFill>
            </a:rPr>
            <a:t>დემოგრაფიული მდგომარეობა</a:t>
          </a:r>
          <a:endParaRPr lang="en-US" sz="13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0.52212</cdr:x>
      <cdr:y>0.54189</cdr:y>
    </cdr:from>
    <cdr:to>
      <cdr:x>0.66372</cdr:x>
      <cdr:y>0.68442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725916" y="2714894"/>
          <a:ext cx="1281679" cy="714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განათლება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0.45575</cdr:x>
      <cdr:y>0.74419</cdr:y>
    </cdr:from>
    <cdr:to>
      <cdr:x>0.63717</cdr:x>
      <cdr:y>0.82413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125207" y="3728460"/>
          <a:ext cx="1642073" cy="400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1400" b="1" dirty="0">
              <a:solidFill>
                <a:srgbClr val="004C4A"/>
              </a:solidFill>
            </a:rPr>
            <a:t>შემოსავალი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0.30973</cdr:x>
      <cdr:y>0.85172</cdr:y>
    </cdr:from>
    <cdr:to>
      <cdr:x>0.46903</cdr:x>
      <cdr:y>0.98401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803490" y="4267200"/>
          <a:ext cx="1441888" cy="6627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კომუნალური ხარჯი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0.1611</cdr:x>
      <cdr:y>0.74526</cdr:y>
    </cdr:from>
    <cdr:to>
      <cdr:x>0.32947</cdr:x>
      <cdr:y>0.89735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458207" y="3733800"/>
          <a:ext cx="15240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საცხოვრებელი ადგილი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0.13274</cdr:x>
      <cdr:y>0.51712</cdr:y>
    </cdr:from>
    <cdr:to>
      <cdr:x>0.23894</cdr:x>
      <cdr:y>0.68442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201483" y="2590800"/>
          <a:ext cx="961258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მოძრავი ქონება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0.15044</cdr:x>
      <cdr:y>0.27377</cdr:y>
    </cdr:from>
    <cdr:to>
      <cdr:x>0.26549</cdr:x>
      <cdr:y>0.42586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361692" y="1371600"/>
          <a:ext cx="1041364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>
              <a:solidFill>
                <a:srgbClr val="004C4A"/>
              </a:solidFill>
            </a:rPr>
            <a:t>უძრავი ქონება</a:t>
          </a:r>
          <a:endParaRPr lang="en-US" sz="1400" b="1" dirty="0">
            <a:solidFill>
              <a:srgbClr val="004C4A"/>
            </a:solidFill>
          </a:endParaRPr>
        </a:p>
      </cdr:txBody>
    </cdr:sp>
  </cdr:relSizeAnchor>
  <cdr:relSizeAnchor xmlns:cdr="http://schemas.openxmlformats.org/drawingml/2006/chartDrawing">
    <cdr:from>
      <cdr:x>0.2999</cdr:x>
      <cdr:y>0.34981</cdr:y>
    </cdr:from>
    <cdr:to>
      <cdr:x>0.4769</cdr:x>
      <cdr:y>0.65358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2714558" y="1752600"/>
          <a:ext cx="1602097" cy="1521916"/>
        </a:xfrm>
        <a:prstGeom xmlns:a="http://schemas.openxmlformats.org/drawingml/2006/main" prst="ellipse">
          <a:avLst/>
        </a:prstGeom>
        <a:solidFill xmlns:a="http://schemas.openxmlformats.org/drawingml/2006/main">
          <a:srgbClr val="00A8A4"/>
        </a:solidFill>
        <a:ln xmlns:a="http://schemas.openxmlformats.org/drawingml/2006/main">
          <a:solidFill>
            <a:srgbClr val="004C4A"/>
          </a:solidFill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en-US" dirty="0"/>
        </a:p>
      </cdr:txBody>
    </cdr:sp>
  </cdr:relSizeAnchor>
  <cdr:relSizeAnchor xmlns:cdr="http://schemas.openxmlformats.org/drawingml/2006/chartDrawing">
    <cdr:from>
      <cdr:x>0.33628</cdr:x>
      <cdr:y>0.42444</cdr:y>
    </cdr:from>
    <cdr:to>
      <cdr:x>0.45133</cdr:x>
      <cdr:y>0.56833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895600" y="2022902"/>
          <a:ext cx="9906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0.2999</cdr:x>
      <cdr:y>0.42586</cdr:y>
    </cdr:from>
    <cdr:to>
      <cdr:x>0.4769</cdr:x>
      <cdr:y>0.64509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714558" y="2133600"/>
          <a:ext cx="1602097" cy="1098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600" b="1" dirty="0" smtClean="0">
              <a:solidFill>
                <a:schemeClr val="bg1"/>
              </a:solidFill>
            </a:rPr>
            <a:t>ოჯახის სარეიტინგო ქულა</a:t>
          </a:r>
          <a:endParaRPr lang="en-US" sz="1600" b="1" dirty="0">
            <a:solidFill>
              <a:schemeClr val="bg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35074211"/>
              </p:ext>
            </p:extLst>
          </p:nvPr>
        </p:nvGraphicFramePr>
        <p:xfrm>
          <a:off x="228600" y="1371600"/>
          <a:ext cx="28956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1981200" y="388203"/>
            <a:ext cx="716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a-GE" sz="2400" b="1" dirty="0" smtClean="0">
                <a:solidFill>
                  <a:srgbClr val="008080"/>
                </a:solidFill>
              </a:rPr>
              <a:t>სოციალური დახმარების დანიშვნის და </a:t>
            </a:r>
          </a:p>
          <a:p>
            <a:pPr algn="r"/>
            <a:r>
              <a:rPr lang="ka-GE" sz="2400" b="1" dirty="0" smtClean="0">
                <a:solidFill>
                  <a:srgbClr val="008080"/>
                </a:solidFill>
              </a:rPr>
              <a:t>მართვის პროცესი</a:t>
            </a:r>
            <a:endParaRPr lang="en-US" sz="2400" b="1" dirty="0">
              <a:solidFill>
                <a:srgbClr val="008080"/>
              </a:solidFill>
            </a:endParaRPr>
          </a:p>
        </p:txBody>
      </p:sp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7" y="1631856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83" y="5445182"/>
            <a:ext cx="518378" cy="44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4" y="4134038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67000" y="1793557"/>
            <a:ext cx="7239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>
                <a:solidFill>
                  <a:srgbClr val="004C4A"/>
                </a:solidFill>
              </a:rPr>
              <a:t>მოქალაქე განცხადებით მიმართავს </a:t>
            </a:r>
            <a:r>
              <a:rPr lang="ka-GE" sz="1300" dirty="0" smtClean="0">
                <a:solidFill>
                  <a:srgbClr val="004C4A"/>
                </a:solidFill>
              </a:rPr>
              <a:t>სოციალური </a:t>
            </a:r>
            <a:r>
              <a:rPr lang="ka-GE" sz="1300" dirty="0">
                <a:solidFill>
                  <a:srgbClr val="004C4A"/>
                </a:solidFill>
              </a:rPr>
              <a:t>მომსახურების სააგენტოს</a:t>
            </a:r>
          </a:p>
          <a:p>
            <a:endParaRPr lang="en-US" sz="1300" dirty="0">
              <a:solidFill>
                <a:srgbClr val="004C4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5098" y="2387456"/>
            <a:ext cx="6629400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ka-GE" sz="1250" dirty="0">
                <a:solidFill>
                  <a:srgbClr val="004C4A"/>
                </a:solidFill>
              </a:rPr>
              <a:t>სოციალური აგენტი მოქალაქის შესახებ მოპოვებული ინფორმაციით  </a:t>
            </a:r>
            <a:endParaRPr lang="ka-GE" sz="1250" dirty="0" smtClean="0">
              <a:solidFill>
                <a:srgbClr val="004C4A"/>
              </a:solidFill>
            </a:endParaRPr>
          </a:p>
          <a:p>
            <a:pPr fontAlgn="t"/>
            <a:r>
              <a:rPr lang="ka-GE" sz="1250" dirty="0" smtClean="0">
                <a:solidFill>
                  <a:srgbClr val="004C4A"/>
                </a:solidFill>
              </a:rPr>
              <a:t>(</a:t>
            </a:r>
            <a:r>
              <a:rPr lang="ka-GE" sz="1250" dirty="0">
                <a:solidFill>
                  <a:srgbClr val="004C4A"/>
                </a:solidFill>
              </a:rPr>
              <a:t>შემოსავალი, ქონება, მოქალაქეობის  სტატუსი, საზღვრის კვეთა) </a:t>
            </a:r>
            <a:endParaRPr lang="ka-GE" sz="1250" dirty="0" smtClean="0">
              <a:solidFill>
                <a:srgbClr val="004C4A"/>
              </a:solidFill>
            </a:endParaRPr>
          </a:p>
          <a:p>
            <a:pPr fontAlgn="t"/>
            <a:r>
              <a:rPr lang="ka-GE" sz="1250" dirty="0" smtClean="0">
                <a:solidFill>
                  <a:srgbClr val="004C4A"/>
                </a:solidFill>
              </a:rPr>
              <a:t>ახორციელებს </a:t>
            </a:r>
            <a:r>
              <a:rPr lang="ka-GE" sz="1250" dirty="0">
                <a:solidFill>
                  <a:srgbClr val="004C4A"/>
                </a:solidFill>
              </a:rPr>
              <a:t>ვიზიტს </a:t>
            </a:r>
            <a:r>
              <a:rPr lang="ka-GE" sz="1250" dirty="0" smtClean="0">
                <a:solidFill>
                  <a:srgbClr val="004C4A"/>
                </a:solidFill>
              </a:rPr>
              <a:t>ოჯახში, ავსებინებს </a:t>
            </a:r>
            <a:r>
              <a:rPr lang="ka-GE" sz="1250" dirty="0">
                <a:solidFill>
                  <a:srgbClr val="004C4A"/>
                </a:solidFill>
              </a:rPr>
              <a:t>დეკლარაციას, </a:t>
            </a:r>
            <a:r>
              <a:rPr lang="ka-GE" sz="1250" dirty="0" smtClean="0">
                <a:solidFill>
                  <a:srgbClr val="004C4A"/>
                </a:solidFill>
              </a:rPr>
              <a:t>ახდენს </a:t>
            </a:r>
            <a:r>
              <a:rPr lang="ka-GE" sz="1250" dirty="0">
                <a:solidFill>
                  <a:srgbClr val="004C4A"/>
                </a:solidFill>
              </a:rPr>
              <a:t>ინფორმირებას </a:t>
            </a:r>
            <a:r>
              <a:rPr lang="en-US" sz="1250" dirty="0" err="1">
                <a:solidFill>
                  <a:srgbClr val="004C4A"/>
                </a:solidFill>
              </a:rPr>
              <a:t>WorkNet</a:t>
            </a:r>
            <a:r>
              <a:rPr lang="en-US" sz="1250" dirty="0">
                <a:solidFill>
                  <a:srgbClr val="004C4A"/>
                </a:solidFill>
              </a:rPr>
              <a:t>-</a:t>
            </a:r>
            <a:r>
              <a:rPr lang="ka-GE" sz="1250" dirty="0">
                <a:solidFill>
                  <a:srgbClr val="004C4A"/>
                </a:solidFill>
              </a:rPr>
              <a:t>ზე </a:t>
            </a:r>
            <a:r>
              <a:rPr lang="ka-GE" sz="1250" dirty="0" smtClean="0">
                <a:solidFill>
                  <a:srgbClr val="004C4A"/>
                </a:solidFill>
              </a:rPr>
              <a:t>დარეგისტრირების </a:t>
            </a:r>
            <a:r>
              <a:rPr lang="ka-GE" sz="1250" dirty="0">
                <a:solidFill>
                  <a:srgbClr val="004C4A"/>
                </a:solidFill>
              </a:rPr>
              <a:t>ვალდებულების </a:t>
            </a:r>
            <a:r>
              <a:rPr lang="ka-GE" sz="1250" dirty="0" smtClean="0">
                <a:solidFill>
                  <a:srgbClr val="004C4A"/>
                </a:solidFill>
              </a:rPr>
              <a:t>შესახებ.</a:t>
            </a:r>
          </a:p>
          <a:p>
            <a:pPr fontAlgn="t"/>
            <a:r>
              <a:rPr lang="ka-GE" sz="1250" dirty="0" smtClean="0">
                <a:solidFill>
                  <a:srgbClr val="004C4A"/>
                </a:solidFill>
              </a:rPr>
              <a:t>(</a:t>
            </a:r>
            <a:r>
              <a:rPr lang="ka-GE" sz="1200" i="1" dirty="0" smtClean="0">
                <a:solidFill>
                  <a:srgbClr val="004C4A"/>
                </a:solidFill>
              </a:rPr>
              <a:t>განაცხადის </a:t>
            </a:r>
            <a:r>
              <a:rPr lang="ka-GE" sz="1200" i="1" dirty="0">
                <a:solidFill>
                  <a:srgbClr val="004C4A"/>
                </a:solidFill>
              </a:rPr>
              <a:t>მიღებიდან  1 თვის </a:t>
            </a:r>
            <a:r>
              <a:rPr lang="ka-GE" sz="1200" i="1" dirty="0" smtClean="0">
                <a:solidFill>
                  <a:srgbClr val="004C4A"/>
                </a:solidFill>
              </a:rPr>
              <a:t>ვადაში</a:t>
            </a:r>
            <a:r>
              <a:rPr lang="ka-GE" sz="1250" i="1" dirty="0" smtClean="0">
                <a:solidFill>
                  <a:srgbClr val="004C4A"/>
                </a:solidFill>
              </a:rPr>
              <a:t>)</a:t>
            </a:r>
          </a:p>
          <a:p>
            <a:pPr fontAlgn="t"/>
            <a:endParaRPr lang="ka-GE" sz="1250" dirty="0" smtClean="0">
              <a:solidFill>
                <a:srgbClr val="004C4A"/>
              </a:solidFill>
            </a:endParaRPr>
          </a:p>
          <a:p>
            <a:pPr fontAlgn="t"/>
            <a:r>
              <a:rPr lang="ka-GE" sz="1250" dirty="0" smtClean="0">
                <a:solidFill>
                  <a:srgbClr val="004C4A"/>
                </a:solidFill>
              </a:rPr>
              <a:t>შევსებული </a:t>
            </a:r>
            <a:r>
              <a:rPr lang="ka-GE" sz="1250" dirty="0">
                <a:solidFill>
                  <a:srgbClr val="004C4A"/>
                </a:solidFill>
              </a:rPr>
              <a:t>დეკლარაცია იტვირთება სისტემაში. </a:t>
            </a:r>
            <a:r>
              <a:rPr lang="ka-GE" sz="1250" dirty="0" smtClean="0">
                <a:solidFill>
                  <a:srgbClr val="004C4A"/>
                </a:solidFill>
              </a:rPr>
              <a:t>(</a:t>
            </a:r>
            <a:r>
              <a:rPr lang="ka-GE" sz="1200" i="1" dirty="0" smtClean="0">
                <a:solidFill>
                  <a:srgbClr val="004C4A"/>
                </a:solidFill>
              </a:rPr>
              <a:t>4 </a:t>
            </a:r>
            <a:r>
              <a:rPr lang="ka-GE" sz="1200" i="1" dirty="0">
                <a:solidFill>
                  <a:srgbClr val="004C4A"/>
                </a:solidFill>
              </a:rPr>
              <a:t>სამუშაო დღის </a:t>
            </a:r>
            <a:r>
              <a:rPr lang="ka-GE" sz="1200" i="1" dirty="0" smtClean="0">
                <a:solidFill>
                  <a:srgbClr val="004C4A"/>
                </a:solidFill>
              </a:rPr>
              <a:t>განმავლობაში</a:t>
            </a:r>
            <a:r>
              <a:rPr lang="ka-GE" sz="1250" i="1" dirty="0" smtClean="0">
                <a:solidFill>
                  <a:srgbClr val="004C4A"/>
                </a:solidFill>
              </a:rPr>
              <a:t>)</a:t>
            </a:r>
            <a:endParaRPr lang="en-US" sz="1250" dirty="0"/>
          </a:p>
        </p:txBody>
      </p:sp>
      <p:sp>
        <p:nvSpPr>
          <p:cNvPr id="8" name="TextBox 7"/>
          <p:cNvSpPr txBox="1"/>
          <p:nvPr/>
        </p:nvSpPr>
        <p:spPr>
          <a:xfrm>
            <a:off x="2961167" y="3962399"/>
            <a:ext cx="594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 smtClean="0">
                <a:solidFill>
                  <a:srgbClr val="004C4A"/>
                </a:solidFill>
              </a:rPr>
              <a:t>ოჯახის </a:t>
            </a:r>
            <a:r>
              <a:rPr lang="ka-GE" sz="1300" dirty="0">
                <a:solidFill>
                  <a:srgbClr val="004C4A"/>
                </a:solidFill>
              </a:rPr>
              <a:t>შრომისუნარიანი წევრი (იმ ოჯახებში, სადაც 2 და მეტი შრომისუნარია წევრია) რეგისტრირდება </a:t>
            </a:r>
            <a:r>
              <a:rPr lang="en-US" sz="1300" b="1" dirty="0" err="1">
                <a:solidFill>
                  <a:srgbClr val="004C4A"/>
                </a:solidFill>
              </a:rPr>
              <a:t>WorkNet</a:t>
            </a:r>
            <a:r>
              <a:rPr lang="en-US" sz="1300" dirty="0">
                <a:solidFill>
                  <a:srgbClr val="004C4A"/>
                </a:solidFill>
              </a:rPr>
              <a:t> -</a:t>
            </a:r>
            <a:r>
              <a:rPr lang="ka-GE" sz="1300" dirty="0" smtClean="0">
                <a:solidFill>
                  <a:srgbClr val="004C4A"/>
                </a:solidFill>
              </a:rPr>
              <a:t>ზე. </a:t>
            </a:r>
            <a:r>
              <a:rPr lang="ka-GE" sz="1300" i="1" dirty="0" smtClean="0">
                <a:solidFill>
                  <a:srgbClr val="004C4A"/>
                </a:solidFill>
              </a:rPr>
              <a:t> (</a:t>
            </a:r>
            <a:r>
              <a:rPr lang="ka-GE" sz="1200" i="1" dirty="0" smtClean="0">
                <a:solidFill>
                  <a:srgbClr val="004C4A"/>
                </a:solidFill>
              </a:rPr>
              <a:t>დეკლარაციის </a:t>
            </a:r>
            <a:r>
              <a:rPr lang="ka-GE" sz="1200" i="1" dirty="0">
                <a:solidFill>
                  <a:srgbClr val="004C4A"/>
                </a:solidFill>
              </a:rPr>
              <a:t>შევსებიდან 30 დღის </a:t>
            </a:r>
            <a:r>
              <a:rPr lang="ka-GE" sz="1200" i="1" dirty="0" smtClean="0">
                <a:solidFill>
                  <a:srgbClr val="004C4A"/>
                </a:solidFill>
              </a:rPr>
              <a:t>განმავლობაში</a:t>
            </a:r>
            <a:r>
              <a:rPr lang="ka-GE" sz="1300" i="1" dirty="0" smtClean="0">
                <a:solidFill>
                  <a:srgbClr val="004C4A"/>
                </a:solidFill>
              </a:rPr>
              <a:t>)</a:t>
            </a:r>
            <a:endParaRPr lang="ka-GE" sz="1300" i="1" dirty="0">
              <a:solidFill>
                <a:srgbClr val="004C4A"/>
              </a:solidFill>
            </a:endParaRPr>
          </a:p>
          <a:p>
            <a:endParaRPr lang="en-US" sz="1300" dirty="0">
              <a:solidFill>
                <a:srgbClr val="004C4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4800362"/>
            <a:ext cx="30861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ka-GE" sz="1300" b="1" dirty="0" smtClean="0">
                <a:solidFill>
                  <a:srgbClr val="004C4A"/>
                </a:solidFill>
              </a:rPr>
              <a:t>შევსებული </a:t>
            </a:r>
            <a:r>
              <a:rPr lang="ka-GE" sz="1300" b="1" dirty="0" smtClean="0">
                <a:solidFill>
                  <a:srgbClr val="004C4A"/>
                </a:solidFill>
              </a:rPr>
              <a:t>დეკლარაციის  </a:t>
            </a:r>
          </a:p>
          <a:p>
            <a:pPr fontAlgn="t"/>
            <a:r>
              <a:rPr lang="ka-GE" sz="1300" b="1" dirty="0" smtClean="0">
                <a:solidFill>
                  <a:srgbClr val="004C4A"/>
                </a:solidFill>
              </a:rPr>
              <a:t>გადამოწმება/შედარება </a:t>
            </a:r>
            <a:r>
              <a:rPr lang="ka-GE" sz="1300" b="1" dirty="0">
                <a:solidFill>
                  <a:srgbClr val="004C4A"/>
                </a:solidFill>
              </a:rPr>
              <a:t>ბაზებთან</a:t>
            </a:r>
            <a:r>
              <a:rPr lang="ka-GE" sz="1300" b="1" dirty="0" smtClean="0">
                <a:solidFill>
                  <a:srgbClr val="004C4A"/>
                </a:solidFill>
              </a:rPr>
              <a:t>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ka-GE" sz="1300" dirty="0" smtClean="0">
                <a:solidFill>
                  <a:srgbClr val="004C4A"/>
                </a:solidFill>
              </a:rPr>
              <a:t>საზღვრის კვეთა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ka-GE" sz="1300" dirty="0" smtClean="0">
                <a:solidFill>
                  <a:srgbClr val="004C4A"/>
                </a:solidFill>
              </a:rPr>
              <a:t>შემოსავლები  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ka-GE" sz="1300" dirty="0" smtClean="0">
                <a:solidFill>
                  <a:srgbClr val="004C4A"/>
                </a:solidFill>
              </a:rPr>
              <a:t>უძრავი/მოძრავი </a:t>
            </a:r>
            <a:r>
              <a:rPr lang="ka-GE" sz="1300" dirty="0">
                <a:solidFill>
                  <a:srgbClr val="004C4A"/>
                </a:solidFill>
              </a:rPr>
              <a:t>ქონება </a:t>
            </a:r>
            <a:r>
              <a:rPr lang="ka-GE" sz="1300" dirty="0" smtClean="0">
                <a:solidFill>
                  <a:srgbClr val="004C4A"/>
                </a:solidFill>
              </a:rPr>
              <a:t>  </a:t>
            </a:r>
            <a:endParaRPr lang="ka-GE" sz="1300" dirty="0">
              <a:solidFill>
                <a:srgbClr val="004C4A"/>
              </a:solidFill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ka-GE" sz="1300" dirty="0">
                <a:solidFill>
                  <a:srgbClr val="004C4A"/>
                </a:solidFill>
              </a:rPr>
              <a:t>სამოქალაქო რეესტრი  </a:t>
            </a:r>
          </a:p>
          <a:p>
            <a:pPr fontAlgn="t"/>
            <a:endParaRPr lang="ka-GE" sz="1300" dirty="0">
              <a:solidFill>
                <a:srgbClr val="004C4A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64989" y="4800362"/>
            <a:ext cx="3657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ka-GE" sz="1300" b="1" dirty="0">
                <a:solidFill>
                  <a:srgbClr val="004C4A"/>
                </a:solidFill>
              </a:rPr>
              <a:t>სარეიტინგო ქულის მინიჭება </a:t>
            </a:r>
            <a:endParaRPr lang="ka-GE" sz="1300" b="1" dirty="0" smtClean="0">
              <a:solidFill>
                <a:srgbClr val="004C4A"/>
              </a:solidFill>
            </a:endParaRPr>
          </a:p>
          <a:p>
            <a:pPr fontAlgn="t"/>
            <a:r>
              <a:rPr lang="ka-GE" sz="1300" b="1" dirty="0" smtClean="0">
                <a:solidFill>
                  <a:srgbClr val="004C4A"/>
                </a:solidFill>
              </a:rPr>
              <a:t>(ქულების </a:t>
            </a:r>
            <a:r>
              <a:rPr lang="ka-GE" sz="1300" b="1" dirty="0">
                <a:solidFill>
                  <a:srgbClr val="004C4A"/>
                </a:solidFill>
              </a:rPr>
              <a:t>გენერირების </a:t>
            </a:r>
            <a:r>
              <a:rPr lang="ka-GE" sz="1300" b="1" dirty="0" smtClean="0">
                <a:solidFill>
                  <a:srgbClr val="004C4A"/>
                </a:solidFill>
              </a:rPr>
              <a:t>მოდული)</a:t>
            </a:r>
            <a:endParaRPr lang="ka-GE" sz="1300" dirty="0">
              <a:solidFill>
                <a:srgbClr val="004C4A"/>
              </a:solidFill>
            </a:endParaRPr>
          </a:p>
          <a:p>
            <a:pPr fontAlgn="t"/>
            <a:r>
              <a:rPr lang="ka-GE" sz="1200" i="1" dirty="0" smtClean="0">
                <a:solidFill>
                  <a:srgbClr val="004C4A"/>
                </a:solidFill>
              </a:rPr>
              <a:t>(დეკლარაციის </a:t>
            </a:r>
            <a:r>
              <a:rPr lang="ka-GE" sz="1200" i="1" dirty="0">
                <a:solidFill>
                  <a:srgbClr val="004C4A"/>
                </a:solidFill>
              </a:rPr>
              <a:t>შევსებიდან 30-ე </a:t>
            </a:r>
            <a:r>
              <a:rPr lang="ka-GE" sz="1200" i="1" dirty="0" smtClean="0">
                <a:solidFill>
                  <a:srgbClr val="004C4A"/>
                </a:solidFill>
              </a:rPr>
              <a:t>დღეს)</a:t>
            </a:r>
            <a:endParaRPr lang="ka-GE" sz="1200" i="1" dirty="0">
              <a:solidFill>
                <a:srgbClr val="004C4A"/>
              </a:solidFill>
            </a:endParaRPr>
          </a:p>
          <a:p>
            <a:pPr fontAlgn="t"/>
            <a:endParaRPr lang="ka-GE" sz="1300" dirty="0">
              <a:solidFill>
                <a:srgbClr val="004C4A"/>
              </a:solidFill>
            </a:endParaRPr>
          </a:p>
          <a:p>
            <a:pPr fontAlgn="t"/>
            <a:r>
              <a:rPr lang="ka-GE" sz="1300" b="1" dirty="0">
                <a:solidFill>
                  <a:srgbClr val="004C4A"/>
                </a:solidFill>
              </a:rPr>
              <a:t>შემწეობის დანიშვნა </a:t>
            </a:r>
          </a:p>
          <a:p>
            <a:pPr fontAlgn="t"/>
            <a:r>
              <a:rPr lang="ka-GE" sz="1200" i="1" dirty="0" smtClean="0">
                <a:solidFill>
                  <a:srgbClr val="004C4A"/>
                </a:solidFill>
              </a:rPr>
              <a:t>(ქულის </a:t>
            </a:r>
            <a:r>
              <a:rPr lang="ka-GE" sz="1200" i="1" dirty="0">
                <a:solidFill>
                  <a:srgbClr val="004C4A"/>
                </a:solidFill>
              </a:rPr>
              <a:t>მინიჭებიდან </a:t>
            </a:r>
            <a:endParaRPr lang="ka-GE" sz="1200" i="1" dirty="0" smtClean="0">
              <a:solidFill>
                <a:srgbClr val="004C4A"/>
              </a:solidFill>
            </a:endParaRPr>
          </a:p>
          <a:p>
            <a:pPr fontAlgn="t"/>
            <a:r>
              <a:rPr lang="ka-GE" sz="1200" i="1" dirty="0" smtClean="0">
                <a:solidFill>
                  <a:srgbClr val="004C4A"/>
                </a:solidFill>
              </a:rPr>
              <a:t>მომდოვნო </a:t>
            </a:r>
            <a:r>
              <a:rPr lang="ka-GE" sz="1200" i="1" dirty="0">
                <a:solidFill>
                  <a:srgbClr val="004C4A"/>
                </a:solidFill>
              </a:rPr>
              <a:t>მე-2 </a:t>
            </a:r>
            <a:r>
              <a:rPr lang="ka-GE" sz="1200" i="1" dirty="0" smtClean="0">
                <a:solidFill>
                  <a:srgbClr val="004C4A"/>
                </a:solidFill>
              </a:rPr>
              <a:t>თვეს) </a:t>
            </a:r>
            <a:endParaRPr lang="ka-GE" sz="1200" i="1" dirty="0">
              <a:solidFill>
                <a:srgbClr val="004C4A"/>
              </a:solidFill>
            </a:endParaRPr>
          </a:p>
          <a:p>
            <a:pPr fontAlgn="t"/>
            <a:endParaRPr lang="en-US" sz="1300" i="1" dirty="0">
              <a:solidFill>
                <a:srgbClr val="004C4A"/>
              </a:solidFill>
            </a:endParaRPr>
          </a:p>
          <a:p>
            <a:endParaRPr lang="en-US" sz="1300" dirty="0">
              <a:solidFill>
                <a:srgbClr val="004C4A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122" y="2762428"/>
            <a:ext cx="742772" cy="74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867438"/>
              </p:ext>
            </p:extLst>
          </p:nvPr>
        </p:nvGraphicFramePr>
        <p:xfrm>
          <a:off x="609600" y="457200"/>
          <a:ext cx="10152722" cy="5619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00693" y="304800"/>
            <a:ext cx="716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200" b="1" dirty="0">
                <a:solidFill>
                  <a:srgbClr val="008080"/>
                </a:solidFill>
              </a:rPr>
              <a:t>სარეიტინგო ქულაზე </a:t>
            </a:r>
            <a:r>
              <a:rPr lang="ka-GE" sz="2200" b="1" dirty="0" smtClean="0">
                <a:solidFill>
                  <a:srgbClr val="008080"/>
                </a:solidFill>
              </a:rPr>
              <a:t>ეხლა </a:t>
            </a:r>
            <a:endParaRPr lang="en-US" sz="2200" b="1" dirty="0" smtClean="0">
              <a:solidFill>
                <a:srgbClr val="008080"/>
              </a:solidFill>
            </a:endParaRPr>
          </a:p>
          <a:p>
            <a:pPr algn="r"/>
            <a:r>
              <a:rPr lang="ka-GE" sz="2200" b="1" dirty="0" smtClean="0">
                <a:solidFill>
                  <a:srgbClr val="008080"/>
                </a:solidFill>
              </a:rPr>
              <a:t>მოქმედი </a:t>
            </a:r>
            <a:r>
              <a:rPr lang="ka-GE" sz="2200" b="1" dirty="0">
                <a:solidFill>
                  <a:srgbClr val="008080"/>
                </a:solidFill>
              </a:rPr>
              <a:t>ფაქტორები </a:t>
            </a:r>
            <a:endParaRPr lang="en-US" sz="2200" b="1" dirty="0">
              <a:solidFill>
                <a:srgbClr val="008080"/>
              </a:solidFill>
            </a:endParaRPr>
          </a:p>
          <a:p>
            <a:pPr algn="r"/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-76200" y="5867400"/>
            <a:ext cx="9239693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a-GE" sz="12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/>
            <a:r>
              <a:rPr lang="ka-GE" sz="1300" dirty="0">
                <a:solidFill>
                  <a:srgbClr val="FF0000"/>
                </a:solidFill>
                <a:cs typeface="Arial" panose="020B0604020202020204" pitchFamily="34" charset="0"/>
              </a:rPr>
              <a:t>   აგენტის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სუბიექტურ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აზრს აღარ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აქვს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გავლენა</a:t>
            </a:r>
            <a:r>
              <a:rPr lang="en-US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300" dirty="0" smtClean="0">
                <a:solidFill>
                  <a:srgbClr val="FF0000"/>
                </a:solidFill>
                <a:cs typeface="Arial" panose="020B0604020202020204" pitchFamily="34" charset="0"/>
              </a:rPr>
              <a:t>სარეიტინგო </a:t>
            </a:r>
            <a:r>
              <a:rPr lang="ka-GE" sz="1300" dirty="0">
                <a:solidFill>
                  <a:srgbClr val="FF0000"/>
                </a:solidFill>
                <a:cs typeface="Arial" panose="020B0604020202020204" pitchFamily="34" charset="0"/>
              </a:rPr>
              <a:t>ქულაზე</a:t>
            </a:r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18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" y="0"/>
            <a:ext cx="914011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607836"/>
              </p:ext>
            </p:extLst>
          </p:nvPr>
        </p:nvGraphicFramePr>
        <p:xfrm>
          <a:off x="12" y="2286001"/>
          <a:ext cx="9143988" cy="348546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975881"/>
                <a:gridCol w="3282510"/>
                <a:gridCol w="2927645"/>
                <a:gridCol w="1957952"/>
              </a:tblGrid>
              <a:tr h="754429">
                <a:tc>
                  <a:txBody>
                    <a:bodyPr/>
                    <a:lstStyle/>
                    <a:p>
                      <a:pPr algn="ctr" fontAlgn="b"/>
                      <a:r>
                        <a:rPr lang="ka-GE" sz="1900" u="none" strike="noStrike" dirty="0">
                          <a:effectLst/>
                        </a:rPr>
                        <a:t>წელი</a:t>
                      </a:r>
                      <a:endParaRPr lang="ka-G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gradFill>
                      <a:gsLst>
                        <a:gs pos="0">
                          <a:srgbClr val="00B49F"/>
                        </a:gs>
                        <a:gs pos="50000">
                          <a:srgbClr val="00CCB4"/>
                        </a:gs>
                        <a:gs pos="10000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900" u="none" strike="noStrike" dirty="0" smtClean="0">
                          <a:effectLst/>
                        </a:rPr>
                        <a:t>  ბენეფიციართა </a:t>
                      </a:r>
                      <a:r>
                        <a:rPr lang="ka-GE" sz="1900" u="none" strike="noStrike" dirty="0">
                          <a:effectLst/>
                        </a:rPr>
                        <a:t>რაოდენობა (</a:t>
                      </a:r>
                      <a:r>
                        <a:rPr lang="ka-GE" sz="1900" u="none" strike="noStrike" dirty="0" smtClean="0">
                          <a:effectLst/>
                        </a:rPr>
                        <a:t>საშუალო)</a:t>
                      </a:r>
                      <a:endParaRPr lang="ka-G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gradFill>
                      <a:gsLst>
                        <a:gs pos="0">
                          <a:srgbClr val="00B49F"/>
                        </a:gs>
                        <a:gs pos="50000">
                          <a:srgbClr val="00CCB4"/>
                        </a:gs>
                        <a:gs pos="10000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900" u="none" strike="noStrike" dirty="0" smtClean="0">
                          <a:effectLst/>
                        </a:rPr>
                        <a:t>   წლიურად </a:t>
                      </a:r>
                      <a:r>
                        <a:rPr lang="ka-GE" sz="1900" u="none" strike="noStrike" dirty="0">
                          <a:effectLst/>
                        </a:rPr>
                        <a:t>გადარიცხული თანხა </a:t>
                      </a:r>
                      <a:endParaRPr lang="ka-G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gradFill>
                      <a:gsLst>
                        <a:gs pos="0">
                          <a:srgbClr val="00B49F"/>
                        </a:gs>
                        <a:gs pos="50000">
                          <a:srgbClr val="00CCB4"/>
                        </a:gs>
                        <a:gs pos="10000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900" u="none" strike="noStrike" dirty="0">
                          <a:effectLst/>
                        </a:rPr>
                        <a:t>მოქალაქეთა</a:t>
                      </a:r>
                      <a:br>
                        <a:rPr lang="ka-GE" sz="1900" u="none" strike="noStrike" dirty="0">
                          <a:effectLst/>
                        </a:rPr>
                      </a:br>
                      <a:r>
                        <a:rPr lang="ka-GE" sz="1900" u="none" strike="noStrike" dirty="0">
                          <a:effectLst/>
                        </a:rPr>
                        <a:t> განცხადებები</a:t>
                      </a:r>
                      <a:endParaRPr lang="ka-G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gradFill>
                      <a:gsLst>
                        <a:gs pos="0">
                          <a:srgbClr val="00B49F"/>
                        </a:gs>
                        <a:gs pos="50000">
                          <a:srgbClr val="00CCB4"/>
                        </a:gs>
                        <a:gs pos="100000">
                          <a:schemeClr val="bg1"/>
                        </a:gs>
                      </a:gsLst>
                      <a:lin ang="5400000" scaled="0"/>
                    </a:gradFill>
                  </a:tcPr>
                </a:tc>
              </a:tr>
              <a:tr h="455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2012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435,961 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140,922,420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3,129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</a:tr>
              <a:tr h="455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2013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437,238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213,974,751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5,754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</a:tr>
              <a:tr h="455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2014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432,487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281,108,370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3,412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</a:tr>
              <a:tr h="455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2015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376,776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253,628,864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5,312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</a:tr>
              <a:tr h="455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2016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459,619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270,190,066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3,631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</a:tr>
              <a:tr h="455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2017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450,423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 smtClean="0">
                          <a:effectLst/>
                        </a:rPr>
                        <a:t>257,750,211 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u="none" strike="noStrike" dirty="0">
                          <a:effectLst/>
                        </a:rPr>
                        <a:t>3,176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74" marR="11174" marT="11174" marB="0" anchor="ctr">
                    <a:solidFill>
                      <a:srgbClr val="00B49F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3810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400" b="1" dirty="0">
                <a:solidFill>
                  <a:srgbClr val="006A68"/>
                </a:solidFill>
              </a:rPr>
              <a:t>ბენეფიციართა რაოდენობა/ გადარციხული </a:t>
            </a:r>
            <a:r>
              <a:rPr lang="ka-GE" sz="2400" b="1" dirty="0" smtClean="0">
                <a:solidFill>
                  <a:srgbClr val="006A68"/>
                </a:solidFill>
              </a:rPr>
              <a:t>თანხა/მოქალაქეთა </a:t>
            </a:r>
            <a:r>
              <a:rPr lang="ka-GE" sz="2400" b="1" dirty="0">
                <a:solidFill>
                  <a:srgbClr val="006A68"/>
                </a:solidFill>
              </a:rPr>
              <a:t>განცხადებები (2012-2017წწ)</a:t>
            </a:r>
            <a:endParaRPr lang="en-US" sz="2400" b="1" dirty="0">
              <a:solidFill>
                <a:srgbClr val="006A68"/>
              </a:solidFill>
            </a:endParaRPr>
          </a:p>
          <a:p>
            <a:pPr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3107</TotalTime>
  <Words>210</Words>
  <Application>Microsoft Office PowerPoint</Application>
  <PresentationFormat>On-screen Show (4:3)</PresentationFormat>
  <Paragraphs>74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337</cp:revision>
  <cp:lastPrinted>2018-01-16T12:45:57Z</cp:lastPrinted>
  <dcterms:created xsi:type="dcterms:W3CDTF">2012-07-10T17:34:05Z</dcterms:created>
  <dcterms:modified xsi:type="dcterms:W3CDTF">2018-01-16T16:04:34Z</dcterms:modified>
</cp:coreProperties>
</file>